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406" y="764704"/>
            <a:ext cx="11471296" cy="1272874"/>
          </a:xfrm>
          <a:prstGeom prst="rect">
            <a:avLst/>
          </a:prstGeom>
        </p:spPr>
      </p:pic>
      <p:pic>
        <p:nvPicPr>
          <p:cNvPr id="7" name="新趋势题型-4字.eps" descr="id:214750631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998862" y="2328033"/>
            <a:ext cx="5112568" cy="615309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5941665" y="2350621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600">
                <a:solidFill>
                  <a:srgbClr val="00B0F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endParaRPr lang="zh-CN" altLang="en-US"/>
          </a:p>
        </p:txBody>
      </p: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60854" y="3227235"/>
            <a:ext cx="11485848" cy="82375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文作者介绍了读《老人与海》的感悟。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0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389835"/>
            <a:ext cx="2664296" cy="65105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5087094" y="4195003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原创题改编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528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04768"/>
            <a:ext cx="11485848" cy="2031325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sprit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favourite book is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Sea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wonderful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used to 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when I had some difficulties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766614" y="980082"/>
            <a:ext cx="10674326" cy="48413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000" kern="100" dirty="0" smtClean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802890" y="2227129"/>
            <a:ext cx="9652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en-US" altLang="zh-CN" smtClean="0"/>
              <a:t>read</a:t>
            </a:r>
            <a:endParaRPr lang="zh-CN" altLang="en-US" sz="20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716463"/>
            <a:ext cx="1148584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考查动词。根据第一段第一句可知，此处指读上文提到的《老人与海》。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阅读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，动词，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used to do sth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过去常做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事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，故用动词原形。故填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7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991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15991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sprit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endParaRPr lang="zh-CN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31825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one of the 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          </a:t>
            </a:r>
            <a:r>
              <a:rPr lang="zh-CN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works by the US writer Ernest Hemingway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book tells the story of 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Cuban fisherman, Santiago</a:t>
            </a:r>
            <a:r>
              <a:rPr lang="en-US" altLang="zh-CN" sz="23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Santiago hadn’t caught any </a:t>
            </a:r>
            <a:r>
              <a:rPr lang="en-US" altLang="zh-CN" sz="23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</a:t>
            </a:r>
            <a:r>
              <a:rPr lang="en-US" altLang="zh-CN" sz="23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84 days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on the 85th day, he caught a giant marlin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began to try to beat several groups of sharks</a:t>
            </a:r>
            <a:r>
              <a:rPr lang="en-US" altLang="zh-CN" sz="23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z="23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486694" y="897431"/>
            <a:ext cx="9234168" cy="44627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3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047260" y="1321914"/>
            <a:ext cx="12210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greatest</a:t>
            </a:r>
            <a:endParaRPr lang="zh-CN" altLang="en-US" sz="2300"/>
          </a:p>
        </p:txBody>
      </p:sp>
      <p:sp>
        <p:nvSpPr>
          <p:cNvPr id="5" name="矩形 4"/>
          <p:cNvSpPr/>
          <p:nvPr/>
        </p:nvSpPr>
        <p:spPr>
          <a:xfrm>
            <a:off x="1536429" y="1895198"/>
            <a:ext cx="5100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an</a:t>
            </a:r>
            <a:endParaRPr lang="zh-CN" altLang="en-US" sz="2300"/>
          </a:p>
        </p:txBody>
      </p:sp>
      <p:sp>
        <p:nvSpPr>
          <p:cNvPr id="6" name="矩形 5"/>
          <p:cNvSpPr/>
          <p:nvPr/>
        </p:nvSpPr>
        <p:spPr>
          <a:xfrm>
            <a:off x="9515953" y="1896811"/>
            <a:ext cx="6639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300"/>
              <a:t>fish</a:t>
            </a:r>
            <a:endParaRPr lang="zh-CN" altLang="en-US" sz="23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85634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考查形容词最高级。根据文学常识可知，《老人与海》是海明威最棒的作品之一。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极好的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，形容词，此处是句式：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＋形容词最高级＋名词复数，故用其最高级。故填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greatest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469378"/>
            <a:ext cx="11485848" cy="11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考查冠词。此处泛指一位古巴渔民，且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以元音音素开头，其前应加不定冠词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52366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3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3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3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考查名词。根据第二段第二句可知，圣地亚哥是一位渔民，他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84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天没钓到鱼。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鱼</a:t>
            </a:r>
            <a:r>
              <a:rPr lang="en-US" altLang="zh-CN" sz="23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，不可数名词。故填</a:t>
            </a:r>
            <a:r>
              <a:rPr lang="en-US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sz="23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3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93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678233"/>
            <a:ext cx="11485848" cy="2086725"/>
          </a:xfrm>
        </p:spPr>
        <p:txBody>
          <a:bodyPr/>
          <a:lstStyle/>
          <a:p>
            <a:pPr algn="ctr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said he would beat them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died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end of the story, Santiago returned 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      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broken boat, a white bone and an exhausted body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ended up with nothing, he is still a hero in my mind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539848" y="799392"/>
            <a:ext cx="9090152" cy="40626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63793" y="1229696"/>
            <a:ext cx="1015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before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616578" y="1722732"/>
            <a:ext cx="7665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with</a:t>
            </a:r>
            <a:endParaRPr lang="zh-CN" altLang="en-US" sz="1800"/>
          </a:p>
        </p:txBody>
      </p:sp>
      <p:sp>
        <p:nvSpPr>
          <p:cNvPr id="6" name="矩形 5"/>
          <p:cNvSpPr/>
          <p:nvPr/>
        </p:nvSpPr>
        <p:spPr>
          <a:xfrm>
            <a:off x="8131425" y="1691273"/>
            <a:ext cx="1417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Although</a:t>
            </a:r>
            <a:endParaRPr lang="zh-CN" altLang="en-US" sz="180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43192" y="2680639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考查连词。空处前后句之前有时间上的先后关系，圣地亚哥说他会在自己死前打败鲨鱼，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3764167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考查介词。根据空后内容可知，圣地亚哥带着破船、鱼的白骨和疲惫的身躯回来，故用介词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带着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4834860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考查连词。前后句之间是让步关系，尽管圣地亚哥一无所有，但他还是作者心中的英雄，此处用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引导让步状语从句，句首首字母大写。故填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7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678233"/>
            <a:ext cx="11485848" cy="1588127"/>
          </a:xfrm>
        </p:spPr>
        <p:txBody>
          <a:bodyPr/>
          <a:lstStyle/>
          <a:p>
            <a:pPr algn="ctr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there were strong waves and heavy rainstorms, he only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               </a:t>
            </a:r>
            <a:r>
              <a:rPr lang="zh-CN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himself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along his way he never gave up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539848" y="799392"/>
            <a:ext cx="9090152" cy="40626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71775" y="1207361"/>
            <a:ext cx="14510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depended</a:t>
            </a:r>
            <a:endParaRPr lang="zh-CN" altLang="en-US" sz="1800"/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54552" y="220827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考查动词。圣地亚哥遇到困难时只能依靠自己。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 on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依靠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，由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were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可知，时态是一般过去时，故谓语动词用其过去式。故填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4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03790"/>
          </a:xfrm>
        </p:spPr>
        <p:txBody>
          <a:bodyPr/>
          <a:lstStyle/>
          <a:p>
            <a:pPr algn="ctr" hangingPunct="0">
              <a:lnSpc>
                <a:spcPct val="14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great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depend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sprit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endParaRPr lang="zh-CN" altLang="zh-CN" sz="2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many people love this book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not only because of the beauty of the words but also the strong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Santiago, who is a confident and tough man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matter what difficulties we have, we should make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way to success just like Santiago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Remember not to give up at any time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357559" y="879502"/>
            <a:ext cx="9492437" cy="44689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1800" kern="100" dirty="0" smtClean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97363" y="1755016"/>
            <a:ext cx="8851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spirit</a:t>
            </a:r>
            <a:endParaRPr lang="zh-CN" altLang="en-US" sz="1800"/>
          </a:p>
        </p:txBody>
      </p:sp>
      <p:sp>
        <p:nvSpPr>
          <p:cNvPr id="9" name="矩形 8"/>
          <p:cNvSpPr/>
          <p:nvPr/>
        </p:nvSpPr>
        <p:spPr>
          <a:xfrm>
            <a:off x="6798028" y="2307003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our</a:t>
            </a:r>
            <a:endParaRPr lang="zh-CN" altLang="en-US" sz="180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34566" y="331870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confident and tough man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可知，圣地亚哥具有顽强的精神和坚强的意志。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spirit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精神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spirit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34566" y="4455966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one’s way to success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某人取得成功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，主语是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，故用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833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7"/>
            <a:ext cx="11567000" cy="381642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178067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matter what difficulties we have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 make our way to success just like Santiago.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论我们遇到什么困难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我们都应该像圣地亚哥一样取得成功。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323421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427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251852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不管什么；无论什么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，引导让步状语从句。例如：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matter what he did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could do it well.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管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么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都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能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够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做好。</a:t>
            </a: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239446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542</Words>
  <Application>Microsoft Office PowerPoint</Application>
  <PresentationFormat>自定义</PresentationFormat>
  <Paragraphs>40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2025-09-13T07:54:11Z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